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51"/>
  </p:notesMasterIdLst>
  <p:sldIdLst>
    <p:sldId id="257" r:id="rId2"/>
    <p:sldId id="258" r:id="rId3"/>
    <p:sldId id="259" r:id="rId4"/>
    <p:sldId id="260" r:id="rId5"/>
    <p:sldId id="322" r:id="rId6"/>
    <p:sldId id="323" r:id="rId7"/>
    <p:sldId id="324" r:id="rId8"/>
    <p:sldId id="325" r:id="rId9"/>
    <p:sldId id="330" r:id="rId10"/>
    <p:sldId id="281" r:id="rId11"/>
    <p:sldId id="331" r:id="rId12"/>
    <p:sldId id="262" r:id="rId13"/>
    <p:sldId id="283" r:id="rId14"/>
    <p:sldId id="285" r:id="rId15"/>
    <p:sldId id="321" r:id="rId16"/>
    <p:sldId id="286" r:id="rId17"/>
    <p:sldId id="288" r:id="rId18"/>
    <p:sldId id="290" r:id="rId19"/>
    <p:sldId id="289" r:id="rId20"/>
    <p:sldId id="316" r:id="rId21"/>
    <p:sldId id="292" r:id="rId22"/>
    <p:sldId id="317" r:id="rId23"/>
    <p:sldId id="315" r:id="rId24"/>
    <p:sldId id="318" r:id="rId25"/>
    <p:sldId id="320" r:id="rId26"/>
    <p:sldId id="278" r:id="rId27"/>
    <p:sldId id="296" r:id="rId28"/>
    <p:sldId id="297" r:id="rId29"/>
    <p:sldId id="298" r:id="rId30"/>
    <p:sldId id="299" r:id="rId31"/>
    <p:sldId id="301" r:id="rId32"/>
    <p:sldId id="302" r:id="rId33"/>
    <p:sldId id="303" r:id="rId34"/>
    <p:sldId id="305" r:id="rId35"/>
    <p:sldId id="306" r:id="rId36"/>
    <p:sldId id="307" r:id="rId37"/>
    <p:sldId id="309" r:id="rId38"/>
    <p:sldId id="308" r:id="rId39"/>
    <p:sldId id="327" r:id="rId40"/>
    <p:sldId id="328" r:id="rId41"/>
    <p:sldId id="311" r:id="rId42"/>
    <p:sldId id="326" r:id="rId43"/>
    <p:sldId id="312" r:id="rId44"/>
    <p:sldId id="313" r:id="rId45"/>
    <p:sldId id="304" r:id="rId46"/>
    <p:sldId id="314" r:id="rId47"/>
    <p:sldId id="271" r:id="rId48"/>
    <p:sldId id="272" r:id="rId49"/>
    <p:sldId id="27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83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22/04/2023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6</a:t>
            </a:fld>
            <a:endParaRPr lang="en-NL"/>
          </a:p>
        </p:txBody>
      </p:sp>
    </p:spTree>
    <p:extLst>
      <p:ext uri="{BB962C8B-B14F-4D97-AF65-F5344CB8AC3E}">
        <p14:creationId xmlns:p14="http://schemas.microsoft.com/office/powerpoint/2010/main" val="14973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20</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29</a:t>
            </a:fld>
            <a:endParaRPr lang="en-NL"/>
          </a:p>
        </p:txBody>
      </p:sp>
    </p:spTree>
    <p:extLst>
      <p:ext uri="{BB962C8B-B14F-4D97-AF65-F5344CB8AC3E}">
        <p14:creationId xmlns:p14="http://schemas.microsoft.com/office/powerpoint/2010/main" val="21945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30</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seasonal ARIMA terms P and Q we use the patterns appear in ACF and PACF plots that use seasonal lag</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38</a:t>
            </a:fld>
            <a:endParaRPr lang="en-NL"/>
          </a:p>
        </p:txBody>
      </p:sp>
    </p:spTree>
    <p:extLst>
      <p:ext uri="{BB962C8B-B14F-4D97-AF65-F5344CB8AC3E}">
        <p14:creationId xmlns:p14="http://schemas.microsoft.com/office/powerpoint/2010/main" val="56534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Akaike Information Criterion (AIC) and the Bayesian Information Criterion (BIC) are two widely used criteria for selecting the optimal parameters of an ARIMA model. The general rule of thumb is that the model with the lowest AIC or BIC values should be chosen. However, it is important to keep in mind that the AIC and BIC do not always select the same model as the best one. In some cases, the AIC may select a model with higher complexity than the BIC, or vice versa. In such cases, it may be necessary to evaluate the models using other criteria, such as the out-of-sample predictive accuracy of the models. Ultimately, the choice of the best ARIMA model should be based on the balance between model complexity and predictive accuracy.</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39</a:t>
            </a:fld>
            <a:endParaRPr lang="en-NL"/>
          </a:p>
        </p:txBody>
      </p:sp>
    </p:spTree>
    <p:extLst>
      <p:ext uri="{BB962C8B-B14F-4D97-AF65-F5344CB8AC3E}">
        <p14:creationId xmlns:p14="http://schemas.microsoft.com/office/powerpoint/2010/main" val="35757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t>
            </a:r>
            <a:r>
              <a:rPr lang="en-US" dirty="0" err="1">
                <a:effectLst/>
              </a:rPr>
              <a:t>Ljung</a:t>
            </a:r>
            <a:r>
              <a:rPr lang="en-US" dirty="0">
                <a:effectLst/>
              </a:rPr>
              <a:t>–Box test is a statistical test used to evaluate autocorrelation of residuals in an autoregressive model such as an ARIMA model. It is used to determine whether the residuals of an ARIMA model follow a white noise process. The test statistic is the sum of squared autocorrelations of the residuals at lags 1 to k, and is compared against critical values from the chi-squared distribution with k degrees of freedom. If the test statistic is greater than the critical value, then the null hypothesis of no autocorrelation is rejected. This suggests that the model should be improved.</a:t>
            </a:r>
          </a:p>
          <a:p>
            <a:endParaRPr lang="en-US" dirty="0">
              <a:effectLst/>
            </a:endParaRPr>
          </a:p>
          <a:p>
            <a:r>
              <a:rPr lang="en-US" dirty="0">
                <a:effectLst/>
              </a:rPr>
              <a:t>The Jarque–Bera test is a statistical test used to assess the validity of ARIMA models. It is based on the skewness and kurtosis of the residuals. The test statistic is defined as: JB = n/6 x (S2 + (K – 3)2/4) Where n is the number of residuals, S is the sample skewness, and K is the sample kurtosis. If the JB statistic is greater than the critical value of the chi-squared distribution at a given significance level, then the null hypothesis of a normal distribution is rejected, indicating that the ARIMA model is not valid. This suggests that the model is not capturing the underlying structure of the data and is not an accurate representation of the system being modeled.</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40</a:t>
            </a:fld>
            <a:endParaRPr lang="en-NL"/>
          </a:p>
        </p:txBody>
      </p:sp>
    </p:spTree>
    <p:extLst>
      <p:ext uri="{BB962C8B-B14F-4D97-AF65-F5344CB8AC3E}">
        <p14:creationId xmlns:p14="http://schemas.microsoft.com/office/powerpoint/2010/main" val="266642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44</a:t>
            </a:fld>
            <a:endParaRPr lang="en-NL"/>
          </a:p>
        </p:txBody>
      </p:sp>
    </p:spTree>
    <p:extLst>
      <p:ext uri="{BB962C8B-B14F-4D97-AF65-F5344CB8AC3E}">
        <p14:creationId xmlns:p14="http://schemas.microsoft.com/office/powerpoint/2010/main" val="14239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mc-stan.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code/kishorkhengare/notebook-cement-sales-and-demand-forecasting" TargetMode="External"/><Relationship Id="rId2" Type="http://schemas.openxmlformats.org/officeDocument/2006/relationships/hyperlink" Target="https://www.kaggle.com/datasets/kishorkhengare/cement-sales-demand/code" TargetMode="External"/><Relationship Id="rId1" Type="http://schemas.openxmlformats.org/officeDocument/2006/relationships/slideLayout" Target="../slideLayouts/slideLayout2.xml"/><Relationship Id="rId5" Type="http://schemas.openxmlformats.org/officeDocument/2006/relationships/hyperlink" Target="https://public.tableau.com/app/resources/sample-data" TargetMode="External"/><Relationship Id="rId4" Type="http://schemas.openxmlformats.org/officeDocument/2006/relationships/hyperlink" Target="https://www.kaggle.com/datasets/ujjwalchowdhury/walmartcleaned"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facebook/prophet"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4" Type="http://schemas.openxmlformats.org/officeDocument/2006/relationships/hyperlink" Target="https://nbviewer.org/github/nicolasfauchereau/Auckland_Cycling/blob/master/notebooks/Auckland_cycling_and_weather.ipyn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demand-forecasting-kernels-onl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Danielle Paes Barretto</a:t>
            </a:r>
          </a:p>
          <a:p>
            <a:r>
              <a:rPr lang="en-US" dirty="0">
                <a:solidFill>
                  <a:schemeClr val="tx1">
                    <a:lumMod val="85000"/>
                    <a:lumOff val="15000"/>
                  </a:schemeClr>
                </a:solidFill>
              </a:rPr>
              <a:t>April 25, 2023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a:xfrm>
            <a:off x="1097280" y="2108201"/>
            <a:ext cx="10058400" cy="3914911"/>
          </a:xfrm>
        </p:spPr>
        <p:txBody>
          <a:bodyPr/>
          <a:lstStyle/>
          <a:p>
            <a:pPr>
              <a:buFont typeface="Wingdings" panose="05000000000000000000" pitchFamily="2" charset="2"/>
              <a:buChar char="v"/>
            </a:pPr>
            <a:r>
              <a:rPr lang="en-US" dirty="0">
                <a:effectLst/>
              </a:rPr>
              <a:t> It is a tool used to predict future outcomes based on past data and current trends.</a:t>
            </a:r>
          </a:p>
          <a:p>
            <a:pPr>
              <a:buFont typeface="Wingdings" panose="05000000000000000000" pitchFamily="2" charset="2"/>
              <a:buChar char="v"/>
            </a:pPr>
            <a:r>
              <a:rPr lang="en-US" dirty="0">
                <a:effectLst/>
              </a:rPr>
              <a:t> It can help businesses make better decisions. </a:t>
            </a:r>
            <a:endParaRPr lang="en-US" dirty="0"/>
          </a:p>
          <a:p>
            <a:pPr>
              <a:buFont typeface="Wingdings" panose="05000000000000000000" pitchFamily="2" charset="2"/>
              <a:buChar char="v"/>
            </a:pPr>
            <a:r>
              <a:rPr lang="en-US" dirty="0">
                <a:effectLst/>
              </a:rPr>
              <a:t> It can inform government policy decisions. </a:t>
            </a:r>
            <a:endParaRPr lang="en-US" dirty="0"/>
          </a:p>
          <a:p>
            <a:pPr>
              <a:buFont typeface="Wingdings" panose="05000000000000000000" pitchFamily="2" charset="2"/>
              <a:buChar char="v"/>
            </a:pPr>
            <a:r>
              <a:rPr lang="en-US" dirty="0">
                <a:effectLst/>
              </a:rPr>
              <a:t> Ultimately, it benefits the population by ensuring resources are allocated in the most effective way.</a:t>
            </a:r>
            <a:endParaRPr lang="en-NL" dirty="0"/>
          </a:p>
        </p:txBody>
      </p:sp>
      <p:pic>
        <p:nvPicPr>
          <p:cNvPr id="5" name="Picture 4">
            <a:extLst>
              <a:ext uri="{FF2B5EF4-FFF2-40B4-BE49-F238E27FC236}">
                <a16:creationId xmlns:a16="http://schemas.microsoft.com/office/drawing/2014/main" id="{0C880F6C-103D-B722-860F-E2BE435B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63" y="181247"/>
            <a:ext cx="2255385" cy="1661467"/>
          </a:xfrm>
          <a:prstGeom prst="rect">
            <a:avLst/>
          </a:prstGeom>
        </p:spPr>
      </p:pic>
    </p:spTree>
    <p:extLst>
      <p:ext uri="{BB962C8B-B14F-4D97-AF65-F5344CB8AC3E}">
        <p14:creationId xmlns:p14="http://schemas.microsoft.com/office/powerpoint/2010/main" val="316902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8D74-1955-D1C7-F718-93DA1B0316D3}"/>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686162A4-4EB0-6DC5-9CB8-D4E35B15A20D}"/>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46784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a:xfrm>
            <a:off x="1097280" y="286603"/>
            <a:ext cx="10263146" cy="1450757"/>
          </a:xfrm>
        </p:spPr>
        <p:txBody>
          <a:bodyPr>
            <a:normAutofit/>
          </a:bodyPr>
          <a:lstStyle/>
          <a:p>
            <a:r>
              <a:rPr lang="en-US" sz="4400" dirty="0"/>
              <a:t>Examples of Forecasting Applications</a:t>
            </a:r>
            <a:endParaRPr lang="en-NL" sz="4400"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a:xfrm>
            <a:off x="1097280" y="2108201"/>
            <a:ext cx="10058400" cy="4123634"/>
          </a:xfrm>
        </p:spPr>
        <p:txBody>
          <a:bodyPr>
            <a:normAutofit fontScale="85000" lnSpcReduction="20000"/>
          </a:bodyPr>
          <a:lstStyle/>
          <a:p>
            <a:pPr marL="457200" indent="-457200">
              <a:buFont typeface="+mj-lt"/>
              <a:buAutoNum type="arabicPeriod"/>
            </a:pPr>
            <a:r>
              <a:rPr lang="en-US" b="1" dirty="0">
                <a:effectLst/>
              </a:rPr>
              <a:t>Financial</a:t>
            </a:r>
            <a:r>
              <a:rPr lang="en-US" dirty="0">
                <a:effectLst/>
              </a:rPr>
              <a:t>: Stock market predictions, currency exchange rate forecasting, investment portfolio optimization. </a:t>
            </a:r>
          </a:p>
          <a:p>
            <a:pPr marL="457200" indent="-457200">
              <a:buFont typeface="+mj-lt"/>
              <a:buAutoNum type="arabicPeriod"/>
            </a:pPr>
            <a:r>
              <a:rPr lang="en-US" b="1" dirty="0">
                <a:effectLst/>
              </a:rPr>
              <a:t>Retail</a:t>
            </a:r>
            <a:r>
              <a:rPr lang="en-US" dirty="0">
                <a:effectLst/>
              </a:rPr>
              <a:t>: Demand forecasting, inventory management, pricing optimization. </a:t>
            </a:r>
          </a:p>
          <a:p>
            <a:pPr marL="457200" indent="-457200">
              <a:buFont typeface="+mj-lt"/>
              <a:buAutoNum type="arabicPeriod"/>
            </a:pPr>
            <a:r>
              <a:rPr lang="en-US" b="1" dirty="0">
                <a:effectLst/>
              </a:rPr>
              <a:t>Healthcare</a:t>
            </a:r>
            <a:r>
              <a:rPr lang="en-US" dirty="0">
                <a:effectLst/>
              </a:rPr>
              <a:t>: Disease outbreak forecasting, medical treatment effectiveness, medication side effects. </a:t>
            </a:r>
          </a:p>
          <a:p>
            <a:pPr marL="457200" indent="-457200">
              <a:buFont typeface="+mj-lt"/>
              <a:buAutoNum type="arabicPeriod"/>
            </a:pPr>
            <a:r>
              <a:rPr lang="en-US" b="1" dirty="0">
                <a:effectLst/>
              </a:rPr>
              <a:t>Weather</a:t>
            </a:r>
            <a:r>
              <a:rPr lang="en-US" dirty="0">
                <a:effectLst/>
              </a:rPr>
              <a:t>: Climate change predictions, hurricane tracking, air quality predictions. </a:t>
            </a:r>
          </a:p>
          <a:p>
            <a:pPr marL="457200" indent="-457200">
              <a:buFont typeface="+mj-lt"/>
              <a:buAutoNum type="arabicPeriod"/>
            </a:pPr>
            <a:r>
              <a:rPr lang="en-US" b="1" dirty="0">
                <a:effectLst/>
              </a:rPr>
              <a:t>Manufacturing</a:t>
            </a:r>
            <a:r>
              <a:rPr lang="en-US" dirty="0">
                <a:effectLst/>
              </a:rPr>
              <a:t>: Production planning, supply chain management, machinery maintenance. </a:t>
            </a:r>
          </a:p>
          <a:p>
            <a:pPr marL="457200" indent="-457200">
              <a:buFont typeface="+mj-lt"/>
              <a:buAutoNum type="arabicPeriod"/>
            </a:pPr>
            <a:r>
              <a:rPr lang="en-US" b="1" dirty="0">
                <a:effectLst/>
              </a:rPr>
              <a:t>Energy</a:t>
            </a:r>
            <a:r>
              <a:rPr lang="en-US" dirty="0">
                <a:effectLst/>
              </a:rPr>
              <a:t>: Renewable energy forecasting, energy usage optimization, power grid maintenance. </a:t>
            </a:r>
          </a:p>
          <a:p>
            <a:pPr marL="457200" indent="-457200">
              <a:buFont typeface="+mj-lt"/>
              <a:buAutoNum type="arabicPeriod"/>
            </a:pPr>
            <a:r>
              <a:rPr lang="en-US" b="1" dirty="0">
                <a:effectLst/>
              </a:rPr>
              <a:t>Transportation</a:t>
            </a:r>
            <a:r>
              <a:rPr lang="en-US" dirty="0">
                <a:effectLst/>
              </a:rPr>
              <a:t>: Traffic flow predictions, airline scheduling, ride-sharing optimization.</a:t>
            </a:r>
          </a:p>
          <a:p>
            <a:pPr marL="457200" indent="-457200">
              <a:buFont typeface="+mj-lt"/>
              <a:buAutoNum type="arabicPeriod"/>
            </a:pPr>
            <a:r>
              <a:rPr lang="en-US" b="1" dirty="0">
                <a:effectLst/>
              </a:rPr>
              <a:t>Sports</a:t>
            </a:r>
            <a:r>
              <a:rPr lang="en-US" dirty="0">
                <a:effectLst/>
              </a:rPr>
              <a:t>: Team performance predictions, player performance analysis, win probability estimations. </a:t>
            </a:r>
            <a:endParaRPr lang="en-US" dirty="0"/>
          </a:p>
          <a:p>
            <a:pPr marL="457200" indent="-457200">
              <a:buFont typeface="+mj-lt"/>
              <a:buAutoNum type="arabicPeriod"/>
            </a:pPr>
            <a:r>
              <a:rPr lang="en-US" b="1" dirty="0">
                <a:effectLst/>
              </a:rPr>
              <a:t>Advertising</a:t>
            </a:r>
            <a:r>
              <a:rPr lang="en-US" dirty="0">
                <a:effectLst/>
              </a:rPr>
              <a:t>: Ad placement optimization, campaign effectiveness, customer segmentation. </a:t>
            </a:r>
            <a:endParaRPr lang="en-US" dirty="0"/>
          </a:p>
          <a:p>
            <a:pPr marL="457200" indent="-457200">
              <a:buFont typeface="+mj-lt"/>
              <a:buAutoNum type="arabicPeriod"/>
            </a:pPr>
            <a:r>
              <a:rPr lang="en-US" b="1" dirty="0">
                <a:effectLst/>
              </a:rPr>
              <a:t>Security</a:t>
            </a:r>
            <a:r>
              <a:rPr lang="en-US" dirty="0">
                <a:effectLst/>
              </a:rPr>
              <a:t>: Intrusion detection, anomaly detection, malware analysis.</a:t>
            </a:r>
            <a:endParaRPr lang="en-NL" dirty="0"/>
          </a:p>
        </p:txBody>
      </p:sp>
    </p:spTree>
    <p:extLst>
      <p:ext uri="{BB962C8B-B14F-4D97-AF65-F5344CB8AC3E}">
        <p14:creationId xmlns:p14="http://schemas.microsoft.com/office/powerpoint/2010/main" val="36258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60EB-E3A9-D475-AB61-20FD1F9A4909}"/>
              </a:ext>
            </a:extLst>
          </p:cNvPr>
          <p:cNvSpPr>
            <a:spLocks noGrp="1"/>
          </p:cNvSpPr>
          <p:nvPr>
            <p:ph type="title"/>
          </p:nvPr>
        </p:nvSpPr>
        <p:spPr/>
        <p:txBody>
          <a:bodyPr/>
          <a:lstStyle/>
          <a:p>
            <a:r>
              <a:rPr lang="en-US" dirty="0"/>
              <a:t>The Business Problem</a:t>
            </a:r>
            <a:endParaRPr lang="en-NL" dirty="0"/>
          </a:p>
        </p:txBody>
      </p:sp>
      <p:sp>
        <p:nvSpPr>
          <p:cNvPr id="3" name="Content Placeholder 2">
            <a:extLst>
              <a:ext uri="{FF2B5EF4-FFF2-40B4-BE49-F238E27FC236}">
                <a16:creationId xmlns:a16="http://schemas.microsoft.com/office/drawing/2014/main" id="{38A1F65B-B126-68EA-7EFF-599D414D59D9}"/>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470211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CD087-FD0A-85B3-DD70-D179A091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18" y="171468"/>
            <a:ext cx="7030278" cy="57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7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pic>
        <p:nvPicPr>
          <p:cNvPr id="6" name="Picture 5">
            <a:extLst>
              <a:ext uri="{FF2B5EF4-FFF2-40B4-BE49-F238E27FC236}">
                <a16:creationId xmlns:a16="http://schemas.microsoft.com/office/drawing/2014/main" id="{276C6385-56B7-E1DD-4B26-D74DE4DA45B6}"/>
              </a:ext>
            </a:extLst>
          </p:cNvPr>
          <p:cNvPicPr>
            <a:picLocks noChangeAspect="1"/>
          </p:cNvPicPr>
          <p:nvPr/>
        </p:nvPicPr>
        <p:blipFill>
          <a:blip r:embed="rId2"/>
          <a:stretch>
            <a:fillRect/>
          </a:stretch>
        </p:blipFill>
        <p:spPr>
          <a:xfrm>
            <a:off x="904795" y="4413546"/>
            <a:ext cx="7559695" cy="1455546"/>
          </a:xfrm>
          <a:prstGeom prst="rect">
            <a:avLst/>
          </a:prstGeom>
        </p:spPr>
      </p:pic>
      <p:pic>
        <p:nvPicPr>
          <p:cNvPr id="8" name="Picture 7">
            <a:extLst>
              <a:ext uri="{FF2B5EF4-FFF2-40B4-BE49-F238E27FC236}">
                <a16:creationId xmlns:a16="http://schemas.microsoft.com/office/drawing/2014/main" id="{771F7816-FCB3-C457-9549-101B1E77C051}"/>
              </a:ext>
            </a:extLst>
          </p:cNvPr>
          <p:cNvPicPr>
            <a:picLocks noChangeAspect="1"/>
          </p:cNvPicPr>
          <p:nvPr/>
        </p:nvPicPr>
        <p:blipFill>
          <a:blip r:embed="rId3"/>
          <a:stretch>
            <a:fillRect/>
          </a:stretch>
        </p:blipFill>
        <p:spPr>
          <a:xfrm>
            <a:off x="836209" y="2866552"/>
            <a:ext cx="7628281" cy="1546994"/>
          </a:xfrm>
          <a:prstGeom prst="rect">
            <a:avLst/>
          </a:prstGeom>
        </p:spPr>
      </p:pic>
    </p:spTree>
    <p:extLst>
      <p:ext uri="{BB962C8B-B14F-4D97-AF65-F5344CB8AC3E}">
        <p14:creationId xmlns:p14="http://schemas.microsoft.com/office/powerpoint/2010/main" val="411629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spTree>
    <p:extLst>
      <p:ext uri="{BB962C8B-B14F-4D97-AF65-F5344CB8AC3E}">
        <p14:creationId xmlns:p14="http://schemas.microsoft.com/office/powerpoint/2010/main" val="164423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151834"/>
          </a:xfrm>
        </p:spPr>
        <p:txBody>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 This type of behaviour can be seen in economies, epidemics, animal populations, volcano eruptions, and other natural processes.</a:t>
            </a:r>
          </a:p>
          <a:p>
            <a:endParaRPr lang="en-NL" dirty="0"/>
          </a:p>
        </p:txBody>
      </p:sp>
    </p:spTree>
    <p:extLst>
      <p:ext uri="{BB962C8B-B14F-4D97-AF65-F5344CB8AC3E}">
        <p14:creationId xmlns:p14="http://schemas.microsoft.com/office/powerpoint/2010/main" val="155964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spTree>
    <p:extLst>
      <p:ext uri="{BB962C8B-B14F-4D97-AF65-F5344CB8AC3E}">
        <p14:creationId xmlns:p14="http://schemas.microsoft.com/office/powerpoint/2010/main" val="3909276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non-stationary.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stationary.</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2692399"/>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p>
          <a:p>
            <a:pPr>
              <a:buFont typeface="Wingdings" panose="05000000000000000000" pitchFamily="2" charset="2"/>
              <a:buChar char="§"/>
            </a:pPr>
            <a:r>
              <a:rPr lang="en-US" b="1" dirty="0"/>
              <a:t> (S)ARIMAX </a:t>
            </a:r>
            <a:r>
              <a:rPr lang="en-US" dirty="0"/>
              <a:t>is a extension of the ARIMA model using exogenous variable, i.e., variables that might have influence on the target. For instance, temperature might help in predicting the number of ice cream sold, the number of nurses in a shift might have influence on the waiting time of patients.</a:t>
            </a:r>
            <a:endParaRPr lang="en-NL" dirty="0"/>
          </a:p>
        </p:txBody>
      </p:sp>
    </p:spTree>
    <p:extLst>
      <p:ext uri="{BB962C8B-B14F-4D97-AF65-F5344CB8AC3E}">
        <p14:creationId xmlns:p14="http://schemas.microsoft.com/office/powerpoint/2010/main" val="3797861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1097280" y="2335695"/>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1097280" y="3220278"/>
            <a:ext cx="3666966" cy="1892826"/>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764246" y="3220278"/>
            <a:ext cx="5724187" cy="369332"/>
            <a:chOff x="4764246" y="3220278"/>
            <a:chExt cx="5724187" cy="369332"/>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177828" cy="369332"/>
            </a:xfrm>
            <a:prstGeom prst="rect">
              <a:avLst/>
            </a:prstGeom>
            <a:noFill/>
          </p:spPr>
          <p:txBody>
            <a:bodyPr wrap="none" rtlCol="0">
              <a:spAutoFit/>
            </a:bodyPr>
            <a:lstStyle/>
            <a:p>
              <a:r>
                <a:rPr lang="en-US" dirty="0"/>
                <a:t>Number of periods of the TS used in the calculation</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764246" y="3728109"/>
            <a:ext cx="7122954"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764246" y="4703196"/>
            <a:ext cx="4727625" cy="369332"/>
            <a:chOff x="4764246" y="4703196"/>
            <a:chExt cx="4727625" cy="369332"/>
          </a:xfrm>
        </p:grpSpPr>
        <p:sp>
          <p:nvSpPr>
            <p:cNvPr id="8" name="TextBox 7">
              <a:extLst>
                <a:ext uri="{FF2B5EF4-FFF2-40B4-BE49-F238E27FC236}">
                  <a16:creationId xmlns:a16="http://schemas.microsoft.com/office/drawing/2014/main" id="{4D7636AB-592E-B902-4F3E-E9A1578D23E1}"/>
                </a:ext>
              </a:extLst>
            </p:cNvPr>
            <p:cNvSpPr txBox="1"/>
            <p:nvPr/>
          </p:nvSpPr>
          <p:spPr>
            <a:xfrm>
              <a:off x="5310605" y="4703196"/>
              <a:ext cx="4181266" cy="369332"/>
            </a:xfrm>
            <a:prstGeom prst="rect">
              <a:avLst/>
            </a:prstGeom>
            <a:noFill/>
          </p:spPr>
          <p:txBody>
            <a:bodyPr wrap="square" rtlCol="0">
              <a:spAutoFit/>
            </a:bodyPr>
            <a:lstStyle/>
            <a:p>
              <a:r>
                <a:rPr lang="en-US" dirty="0"/>
                <a:t>Number of lags of the error component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985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 and ways of making TS stationary.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lstStyle/>
          <a:p>
            <a:r>
              <a:rPr lang="en-US" sz="1800" dirty="0"/>
              <a:t>Stationary time series has mean and variance constant over time.</a:t>
            </a:r>
          </a:p>
          <a:p>
            <a:r>
              <a:rPr lang="en-US" sz="1800" b="1" i="0" dirty="0">
                <a:solidFill>
                  <a:srgbClr val="0B0B0B"/>
                </a:solidFill>
                <a:effectLst/>
              </a:rPr>
              <a:t>Differencing</a:t>
            </a:r>
            <a:r>
              <a:rPr lang="en-US" sz="1800" b="0" i="0" dirty="0">
                <a:solidFill>
                  <a:srgbClr val="0B0B0B"/>
                </a:solidFill>
                <a:effectLst/>
              </a:rPr>
              <a:t> is a method of transforming a non-stationary time series to a stationary one.</a:t>
            </a:r>
          </a:p>
          <a:p>
            <a:r>
              <a:rPr lang="en-US" sz="1800" b="0" i="0" dirty="0">
                <a:solidFill>
                  <a:srgbClr val="0B0B0B"/>
                </a:solidFill>
                <a:effectLst/>
              </a:rPr>
              <a:t>The number of times of differencing needed to render the series stationary will be the differenced I(d) term in our ARIMA model.</a:t>
            </a:r>
            <a:endParaRPr lang="en-NL" sz="1800" dirty="0"/>
          </a:p>
          <a:p>
            <a:endParaRPr lang="en-US" dirty="0"/>
          </a:p>
          <a:p>
            <a:endParaRPr lang="en-NL" dirty="0"/>
          </a:p>
        </p:txBody>
      </p:sp>
    </p:spTree>
    <p:extLst>
      <p:ext uri="{BB962C8B-B14F-4D97-AF65-F5344CB8AC3E}">
        <p14:creationId xmlns:p14="http://schemas.microsoft.com/office/powerpoint/2010/main" val="4120470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E69A-4D69-D205-BE58-38A9826152A6}"/>
              </a:ext>
            </a:extLst>
          </p:cNvPr>
          <p:cNvSpPr>
            <a:spLocks noGrp="1"/>
          </p:cNvSpPr>
          <p:nvPr>
            <p:ph type="title"/>
          </p:nvPr>
        </p:nvSpPr>
        <p:spPr/>
        <p:txBody>
          <a:bodyPr>
            <a:normAutofit/>
          </a:bodyPr>
          <a:lstStyle/>
          <a:p>
            <a:r>
              <a:rPr lang="en-US" sz="4400" dirty="0"/>
              <a:t>Autocorrelation Function (ACF) Plot (correlogram)</a:t>
            </a:r>
            <a:endParaRPr lang="en-NL" sz="4400" dirty="0"/>
          </a:p>
        </p:txBody>
      </p:sp>
      <p:sp>
        <p:nvSpPr>
          <p:cNvPr id="3" name="Content Placeholder 2">
            <a:extLst>
              <a:ext uri="{FF2B5EF4-FFF2-40B4-BE49-F238E27FC236}">
                <a16:creationId xmlns:a16="http://schemas.microsoft.com/office/drawing/2014/main" id="{867489B1-E08A-68F6-4E34-3EF364AC9487}"/>
              </a:ext>
            </a:extLst>
          </p:cNvPr>
          <p:cNvSpPr>
            <a:spLocks noGrp="1"/>
          </p:cNvSpPr>
          <p:nvPr>
            <p:ph idx="1"/>
          </p:nvPr>
        </p:nvSpPr>
        <p:spPr/>
        <p:txBody>
          <a:bodyPr>
            <a:normAutofit fontScale="85000" lnSpcReduction="10000"/>
          </a:bodyPr>
          <a:lstStyle/>
          <a:p>
            <a:r>
              <a:rPr lang="en-US" dirty="0"/>
              <a:t>Autocorrelation : How correlated a time series is with its past values.</a:t>
            </a:r>
          </a:p>
          <a:p>
            <a:r>
              <a:rPr lang="en-US" dirty="0"/>
              <a:t>If the time series is non-stationary we need to use differencing to make it stationary. After making the time series stationary we can use the ACF of the stationary time series to define if we will use AR, MA or both components, as well as how many lags we should use.</a:t>
            </a:r>
          </a:p>
          <a:p>
            <a:r>
              <a:rPr lang="en-US" dirty="0"/>
              <a:t>If the stationarized series has a positive correlation at Lag-1, AR terms are the best. If it has a negative correlation at Lag-1, then MA terms are best.</a:t>
            </a:r>
          </a:p>
          <a:p>
            <a:r>
              <a:rPr lang="en-US" dirty="0"/>
              <a:t>The decay or cut off of the ACF will give us hints at what terms to use, as well as spikes decaying towards 0.</a:t>
            </a:r>
          </a:p>
          <a:p>
            <a:r>
              <a:rPr lang="en-US" dirty="0"/>
              <a:t>Following, we take a look at PACF that will help us confirming our findings.</a:t>
            </a:r>
          </a:p>
          <a:p>
            <a:r>
              <a:rPr lang="en-US" dirty="0"/>
              <a:t>EXPLAIN WITH AN EXAMPLE – GRAPH BEFORE AND AFTER DIFFERENCING</a:t>
            </a:r>
          </a:p>
          <a:p>
            <a:r>
              <a:rPr lang="en-US" dirty="0"/>
              <a:t>CHECK ALSO CORRECTION OF THE COMMENT</a:t>
            </a:r>
            <a:endParaRPr lang="en-NL" dirty="0"/>
          </a:p>
        </p:txBody>
      </p:sp>
    </p:spTree>
    <p:extLst>
      <p:ext uri="{BB962C8B-B14F-4D97-AF65-F5344CB8AC3E}">
        <p14:creationId xmlns:p14="http://schemas.microsoft.com/office/powerpoint/2010/main" val="309890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6974-AC0F-B5F5-0ECA-AF97D0B9357D}"/>
              </a:ext>
            </a:extLst>
          </p:cNvPr>
          <p:cNvSpPr>
            <a:spLocks noGrp="1"/>
          </p:cNvSpPr>
          <p:nvPr>
            <p:ph type="title"/>
          </p:nvPr>
        </p:nvSpPr>
        <p:spPr/>
        <p:txBody>
          <a:bodyPr/>
          <a:lstStyle/>
          <a:p>
            <a:r>
              <a:rPr lang="en-US" dirty="0"/>
              <a:t>Partial Autocorrelation Function Plot</a:t>
            </a:r>
            <a:endParaRPr lang="en-NL" dirty="0"/>
          </a:p>
        </p:txBody>
      </p:sp>
      <p:sp>
        <p:nvSpPr>
          <p:cNvPr id="3" name="Content Placeholder 2">
            <a:extLst>
              <a:ext uri="{FF2B5EF4-FFF2-40B4-BE49-F238E27FC236}">
                <a16:creationId xmlns:a16="http://schemas.microsoft.com/office/drawing/2014/main" id="{78613104-9B1E-42F7-2C2D-33DF8906C1E5}"/>
              </a:ext>
            </a:extLst>
          </p:cNvPr>
          <p:cNvSpPr>
            <a:spLocks noGrp="1"/>
          </p:cNvSpPr>
          <p:nvPr>
            <p:ph idx="1"/>
          </p:nvPr>
        </p:nvSpPr>
        <p:spPr/>
        <p:txBody>
          <a:bodyPr>
            <a:normAutofit/>
          </a:bodyPr>
          <a:lstStyle/>
          <a:p>
            <a:pPr marL="0" indent="0">
              <a:buNone/>
            </a:pPr>
            <a:r>
              <a:rPr lang="en-US" dirty="0"/>
              <a:t>Partial correlation: The correlation between two variables controlling for the values of another set of variables.</a:t>
            </a:r>
          </a:p>
          <a:p>
            <a:pPr marL="0" indent="0">
              <a:buNone/>
            </a:pPr>
            <a:r>
              <a:rPr lang="en-US" dirty="0"/>
              <a:t>ACF calculates the correlations of each of the previous points with a value.</a:t>
            </a:r>
          </a:p>
          <a:p>
            <a:pPr marL="0" indent="0">
              <a:buNone/>
            </a:pPr>
            <a:r>
              <a:rPr lang="en-US" dirty="0"/>
              <a:t>PACF calculates the correlations of these points controlling for the values of all previous lag variables.</a:t>
            </a:r>
          </a:p>
          <a:p>
            <a:pPr marL="0" indent="0">
              <a:buNone/>
            </a:pPr>
            <a:r>
              <a:rPr lang="en-US" dirty="0"/>
              <a:t>PACF suggests how many AR or MA terms you need to use to explain the autocorrelation pattern in the time series. </a:t>
            </a:r>
          </a:p>
          <a:p>
            <a:pPr lvl="1"/>
            <a:r>
              <a:rPr lang="en-US" dirty="0"/>
              <a:t>If the PACF drops off at lag number k, it generally indicates an AR(k) model.</a:t>
            </a:r>
          </a:p>
          <a:p>
            <a:pPr lvl="1"/>
            <a:r>
              <a:rPr lang="en-US" dirty="0"/>
              <a:t>If it drops off more gradually, it suggests a MA model</a:t>
            </a:r>
            <a:endParaRPr lang="en-NL" dirty="0"/>
          </a:p>
        </p:txBody>
      </p:sp>
    </p:spTree>
    <p:extLst>
      <p:ext uri="{BB962C8B-B14F-4D97-AF65-F5344CB8AC3E}">
        <p14:creationId xmlns:p14="http://schemas.microsoft.com/office/powerpoint/2010/main" val="244852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EBE2-3331-27E7-9874-AA68E52AF363}"/>
              </a:ext>
            </a:extLst>
          </p:cNvPr>
          <p:cNvSpPr>
            <a:spLocks noGrp="1"/>
          </p:cNvSpPr>
          <p:nvPr>
            <p:ph type="title"/>
          </p:nvPr>
        </p:nvSpPr>
        <p:spPr/>
        <p:txBody>
          <a:bodyPr>
            <a:normAutofit/>
          </a:bodyPr>
          <a:lstStyle/>
          <a:p>
            <a:r>
              <a:rPr lang="en-US" sz="4400" dirty="0"/>
              <a:t>Autoregressive (AR) Component (p)</a:t>
            </a:r>
            <a:endParaRPr lang="en-NL" sz="4400" dirty="0"/>
          </a:p>
        </p:txBody>
      </p:sp>
      <p:sp>
        <p:nvSpPr>
          <p:cNvPr id="3" name="Content Placeholder 2">
            <a:extLst>
              <a:ext uri="{FF2B5EF4-FFF2-40B4-BE49-F238E27FC236}">
                <a16:creationId xmlns:a16="http://schemas.microsoft.com/office/drawing/2014/main" id="{8AA7462D-8107-2A7D-F4A5-EFEA488C698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838647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EC42-E1F1-0998-A225-5E14D422B919}"/>
              </a:ext>
            </a:extLst>
          </p:cNvPr>
          <p:cNvSpPr>
            <a:spLocks noGrp="1"/>
          </p:cNvSpPr>
          <p:nvPr>
            <p:ph type="title"/>
          </p:nvPr>
        </p:nvSpPr>
        <p:spPr/>
        <p:txBody>
          <a:bodyPr>
            <a:normAutofit/>
          </a:bodyPr>
          <a:lstStyle/>
          <a:p>
            <a:r>
              <a:rPr lang="en-US" sz="4400" dirty="0"/>
              <a:t>Moving Average (MA) Component (q)</a:t>
            </a:r>
            <a:endParaRPr lang="en-NL" sz="4400" dirty="0"/>
          </a:p>
        </p:txBody>
      </p:sp>
      <p:sp>
        <p:nvSpPr>
          <p:cNvPr id="3" name="Content Placeholder 2">
            <a:extLst>
              <a:ext uri="{FF2B5EF4-FFF2-40B4-BE49-F238E27FC236}">
                <a16:creationId xmlns:a16="http://schemas.microsoft.com/office/drawing/2014/main" id="{E9715384-6327-F2BC-6E36-945541CB978D}"/>
              </a:ext>
            </a:extLst>
          </p:cNvPr>
          <p:cNvSpPr>
            <a:spLocks noGrp="1"/>
          </p:cNvSpPr>
          <p:nvPr>
            <p:ph idx="1"/>
          </p:nvPr>
        </p:nvSpPr>
        <p:spPr/>
        <p:txBody>
          <a:bodyPr/>
          <a:lstStyle/>
          <a:p>
            <a:r>
              <a:rPr lang="en-US" dirty="0"/>
              <a:t>MA pure components smooths </a:t>
            </a:r>
            <a:r>
              <a:rPr lang="en-US" dirty="0" err="1"/>
              <a:t>sundle</a:t>
            </a:r>
            <a:r>
              <a:rPr lang="en-US" dirty="0"/>
              <a:t> jumps in a time series.</a:t>
            </a:r>
          </a:p>
          <a:p>
            <a:r>
              <a:rPr lang="en-US" dirty="0"/>
              <a:t>Indicators that points for using MA terms in a ARIMA model are:</a:t>
            </a:r>
          </a:p>
          <a:p>
            <a:r>
              <a:rPr lang="en-US" dirty="0"/>
              <a:t>MA series are usually negatively correlated at Lag-1</a:t>
            </a:r>
          </a:p>
          <a:p>
            <a:r>
              <a:rPr lang="en-US" dirty="0"/>
              <a:t>ACF that cuts off sharply after a few lags</a:t>
            </a:r>
          </a:p>
          <a:p>
            <a:r>
              <a:rPr lang="en-US" dirty="0"/>
              <a:t>PACF that decreases out more gradually</a:t>
            </a:r>
          </a:p>
          <a:p>
            <a:endParaRPr lang="en-US" dirty="0"/>
          </a:p>
          <a:p>
            <a:endParaRPr lang="en-NL" dirty="0"/>
          </a:p>
        </p:txBody>
      </p:sp>
    </p:spTree>
    <p:extLst>
      <p:ext uri="{BB962C8B-B14F-4D97-AF65-F5344CB8AC3E}">
        <p14:creationId xmlns:p14="http://schemas.microsoft.com/office/powerpoint/2010/main" val="2463928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EFFF-6BCA-B24E-0516-98216BF11B15}"/>
              </a:ext>
            </a:extLst>
          </p:cNvPr>
          <p:cNvSpPr>
            <a:spLocks noGrp="1"/>
          </p:cNvSpPr>
          <p:nvPr>
            <p:ph type="title"/>
          </p:nvPr>
        </p:nvSpPr>
        <p:spPr/>
        <p:txBody>
          <a:bodyPr/>
          <a:lstStyle/>
          <a:p>
            <a:r>
              <a:rPr lang="en-US" dirty="0"/>
              <a:t>Integrated (I) Component (d)</a:t>
            </a:r>
            <a:endParaRPr lang="en-NL" dirty="0"/>
          </a:p>
        </p:txBody>
      </p:sp>
      <p:sp>
        <p:nvSpPr>
          <p:cNvPr id="3" name="Content Placeholder 2">
            <a:extLst>
              <a:ext uri="{FF2B5EF4-FFF2-40B4-BE49-F238E27FC236}">
                <a16:creationId xmlns:a16="http://schemas.microsoft.com/office/drawing/2014/main" id="{EF5D4918-5948-BB49-BE5D-D197F6CFB39F}"/>
              </a:ext>
            </a:extLst>
          </p:cNvPr>
          <p:cNvSpPr>
            <a:spLocks noGrp="1"/>
          </p:cNvSpPr>
          <p:nvPr>
            <p:ph idx="1"/>
          </p:nvPr>
        </p:nvSpPr>
        <p:spPr/>
        <p:txBody>
          <a:bodyPr/>
          <a:lstStyle/>
          <a:p>
            <a:pPr>
              <a:buFont typeface="Wingdings" panose="05000000000000000000" pitchFamily="2" charset="2"/>
              <a:buChar char="§"/>
            </a:pPr>
            <a:r>
              <a:rPr lang="en-US" dirty="0"/>
              <a:t> Number of times we have to difference our dataset to make it stationary.</a:t>
            </a:r>
          </a:p>
          <a:p>
            <a:pPr>
              <a:buFont typeface="Wingdings" panose="05000000000000000000" pitchFamily="2" charset="2"/>
              <a:buChar char="§"/>
            </a:pPr>
            <a:r>
              <a:rPr lang="en-US" dirty="0"/>
              <a:t> If the time series must de differenced to be made stationary, we consider it integrated.</a:t>
            </a:r>
          </a:p>
          <a:p>
            <a:pPr>
              <a:buFont typeface="Wingdings" panose="05000000000000000000" pitchFamily="2" charset="2"/>
              <a:buChar char="§"/>
            </a:pPr>
            <a:r>
              <a:rPr lang="en-US" dirty="0"/>
              <a:t> Using the information extracted from AFC, PAFC, and the number of times we needed or not do differenced our time series we obtain the parameters </a:t>
            </a:r>
            <a:r>
              <a:rPr lang="en-US" dirty="0" err="1"/>
              <a:t>p,d</a:t>
            </a:r>
            <a:r>
              <a:rPr lang="en-US" dirty="0"/>
              <a:t>, q, i.e. ARIMA(</a:t>
            </a:r>
            <a:r>
              <a:rPr lang="en-US" dirty="0" err="1"/>
              <a:t>p,d,q</a:t>
            </a:r>
            <a:r>
              <a:rPr lang="en-US" dirty="0"/>
              <a:t>)</a:t>
            </a:r>
            <a:endParaRPr lang="en-NL" dirty="0"/>
          </a:p>
        </p:txBody>
      </p:sp>
    </p:spTree>
    <p:extLst>
      <p:ext uri="{BB962C8B-B14F-4D97-AF65-F5344CB8AC3E}">
        <p14:creationId xmlns:p14="http://schemas.microsoft.com/office/powerpoint/2010/main" val="2834546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DB56E-6317-CAC1-B693-7DA9C1B075AB}"/>
              </a:ext>
            </a:extLst>
          </p:cNvPr>
          <p:cNvSpPr>
            <a:spLocks noGrp="1"/>
          </p:cNvSpPr>
          <p:nvPr>
            <p:ph type="title"/>
          </p:nvPr>
        </p:nvSpPr>
        <p:spPr/>
        <p:txBody>
          <a:bodyPr/>
          <a:lstStyle/>
          <a:p>
            <a:r>
              <a:rPr lang="en-US" dirty="0"/>
              <a:t>Seasonal Differencing</a:t>
            </a:r>
            <a:endParaRPr lang="en-NL" dirty="0"/>
          </a:p>
        </p:txBody>
      </p:sp>
    </p:spTree>
    <p:extLst>
      <p:ext uri="{BB962C8B-B14F-4D97-AF65-F5344CB8AC3E}">
        <p14:creationId xmlns:p14="http://schemas.microsoft.com/office/powerpoint/2010/main" val="221818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60DCC-C8CC-9109-D4C1-44C2CA75403D}"/>
              </a:ext>
            </a:extLst>
          </p:cNvPr>
          <p:cNvSpPr>
            <a:spLocks noGrp="1"/>
          </p:cNvSpPr>
          <p:nvPr>
            <p:ph type="title"/>
          </p:nvPr>
        </p:nvSpPr>
        <p:spPr/>
        <p:txBody>
          <a:bodyPr/>
          <a:lstStyle/>
          <a:p>
            <a:r>
              <a:rPr lang="en-US" dirty="0"/>
              <a:t>Seasonal AR and MA Terms (P, Q)</a:t>
            </a:r>
            <a:endParaRPr lang="en-NL" dirty="0"/>
          </a:p>
        </p:txBody>
      </p:sp>
      <p:sp>
        <p:nvSpPr>
          <p:cNvPr id="4" name="Text Placeholder 3">
            <a:extLst>
              <a:ext uri="{FF2B5EF4-FFF2-40B4-BE49-F238E27FC236}">
                <a16:creationId xmlns:a16="http://schemas.microsoft.com/office/drawing/2014/main" id="{2264F335-0D62-CA5F-BEF0-DEEB16665D2C}"/>
              </a:ext>
            </a:extLst>
          </p:cNvPr>
          <p:cNvSpPr>
            <a:spLocks noGrp="1"/>
          </p:cNvSpPr>
          <p:nvPr>
            <p:ph type="body" idx="1"/>
          </p:nvPr>
        </p:nvSpPr>
        <p:spPr/>
        <p:txBody>
          <a:bodyPr/>
          <a:lstStyle/>
          <a:p>
            <a:r>
              <a:rPr lang="en-US" dirty="0"/>
              <a:t>AR TERMS</a:t>
            </a:r>
            <a:endParaRPr lang="en-NL" dirty="0"/>
          </a:p>
        </p:txBody>
      </p:sp>
      <p:sp>
        <p:nvSpPr>
          <p:cNvPr id="5" name="Content Placeholder 4">
            <a:extLst>
              <a:ext uri="{FF2B5EF4-FFF2-40B4-BE49-F238E27FC236}">
                <a16:creationId xmlns:a16="http://schemas.microsoft.com/office/drawing/2014/main" id="{181C6562-857E-C574-C567-1A894E8B3935}"/>
              </a:ext>
            </a:extLst>
          </p:cNvPr>
          <p:cNvSpPr>
            <a:spLocks noGrp="1"/>
          </p:cNvSpPr>
          <p:nvPr>
            <p:ph sz="half" idx="2"/>
          </p:nvPr>
        </p:nvSpPr>
        <p:spPr/>
        <p:txBody>
          <a:bodyPr/>
          <a:lstStyle/>
          <a:p>
            <a:pPr>
              <a:buFont typeface="Wingdings" panose="05000000000000000000" pitchFamily="2" charset="2"/>
              <a:buChar char="§"/>
            </a:pPr>
            <a:r>
              <a:rPr lang="en-US" dirty="0"/>
              <a:t> ACF slowly decays</a:t>
            </a:r>
          </a:p>
          <a:p>
            <a:pPr>
              <a:buFont typeface="Wingdings" panose="05000000000000000000" pitchFamily="2" charset="2"/>
              <a:buChar char="§"/>
            </a:pPr>
            <a:r>
              <a:rPr lang="en-US" dirty="0"/>
              <a:t> PACF drops to zero</a:t>
            </a:r>
          </a:p>
          <a:p>
            <a:pPr>
              <a:buFont typeface="Wingdings" panose="05000000000000000000" pitchFamily="2" charset="2"/>
              <a:buChar char="§"/>
            </a:pPr>
            <a:r>
              <a:rPr lang="en-US" dirty="0"/>
              <a:t> Most appropriate when seasonal autocorrelation is positive</a:t>
            </a:r>
            <a:endParaRPr lang="en-NL" dirty="0"/>
          </a:p>
        </p:txBody>
      </p:sp>
      <p:sp>
        <p:nvSpPr>
          <p:cNvPr id="6" name="Text Placeholder 5">
            <a:extLst>
              <a:ext uri="{FF2B5EF4-FFF2-40B4-BE49-F238E27FC236}">
                <a16:creationId xmlns:a16="http://schemas.microsoft.com/office/drawing/2014/main" id="{8681FCA1-33EE-4814-4C1B-F69FC88E3276}"/>
              </a:ext>
            </a:extLst>
          </p:cNvPr>
          <p:cNvSpPr>
            <a:spLocks noGrp="1"/>
          </p:cNvSpPr>
          <p:nvPr>
            <p:ph type="body" sz="quarter" idx="3"/>
          </p:nvPr>
        </p:nvSpPr>
        <p:spPr/>
        <p:txBody>
          <a:bodyPr/>
          <a:lstStyle/>
          <a:p>
            <a:r>
              <a:rPr lang="en-US" dirty="0"/>
              <a:t>MA terms</a:t>
            </a:r>
            <a:endParaRPr lang="en-NL" dirty="0"/>
          </a:p>
        </p:txBody>
      </p:sp>
      <p:sp>
        <p:nvSpPr>
          <p:cNvPr id="7" name="Content Placeholder 6">
            <a:extLst>
              <a:ext uri="{FF2B5EF4-FFF2-40B4-BE49-F238E27FC236}">
                <a16:creationId xmlns:a16="http://schemas.microsoft.com/office/drawing/2014/main" id="{F55EF057-03B7-CBE8-209B-0845CE993510}"/>
              </a:ext>
            </a:extLst>
          </p:cNvPr>
          <p:cNvSpPr>
            <a:spLocks noGrp="1"/>
          </p:cNvSpPr>
          <p:nvPr>
            <p:ph sz="quarter" idx="4"/>
          </p:nvPr>
        </p:nvSpPr>
        <p:spPr/>
        <p:txBody>
          <a:bodyPr/>
          <a:lstStyle/>
          <a:p>
            <a:pPr>
              <a:buFont typeface="Wingdings" panose="05000000000000000000" pitchFamily="2" charset="2"/>
              <a:buChar char="§"/>
            </a:pPr>
            <a:r>
              <a:rPr lang="en-US" dirty="0"/>
              <a:t> ACF drops to zero</a:t>
            </a:r>
          </a:p>
          <a:p>
            <a:pPr>
              <a:buFont typeface="Wingdings" panose="05000000000000000000" pitchFamily="2" charset="2"/>
              <a:buChar char="§"/>
            </a:pPr>
            <a:r>
              <a:rPr lang="en-US" dirty="0"/>
              <a:t> PACF slowly decays</a:t>
            </a:r>
          </a:p>
          <a:p>
            <a:pPr>
              <a:buFont typeface="Wingdings" panose="05000000000000000000" pitchFamily="2" charset="2"/>
              <a:buChar char="§"/>
            </a:pPr>
            <a:r>
              <a:rPr lang="en-US" dirty="0"/>
              <a:t> Most appropriate when seasonal autocorrelation is negative</a:t>
            </a:r>
            <a:endParaRPr lang="en-NL" dirty="0"/>
          </a:p>
        </p:txBody>
      </p:sp>
    </p:spTree>
    <p:extLst>
      <p:ext uri="{BB962C8B-B14F-4D97-AF65-F5344CB8AC3E}">
        <p14:creationId xmlns:p14="http://schemas.microsoft.com/office/powerpoint/2010/main" val="508522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3CB88-5967-33D5-8F84-E554D3F6EDAB}"/>
              </a:ext>
            </a:extLst>
          </p:cNvPr>
          <p:cNvSpPr>
            <a:spLocks noGrp="1"/>
          </p:cNvSpPr>
          <p:nvPr>
            <p:ph type="title"/>
          </p:nvPr>
        </p:nvSpPr>
        <p:spPr/>
        <p:txBody>
          <a:bodyPr>
            <a:normAutofit/>
          </a:bodyPr>
          <a:lstStyle/>
          <a:p>
            <a:r>
              <a:rPr lang="en-US" sz="4400" dirty="0"/>
              <a:t>Estimating coefficients numerically</a:t>
            </a:r>
            <a:endParaRPr lang="en-NL" sz="4400" dirty="0"/>
          </a:p>
        </p:txBody>
      </p:sp>
      <p:sp>
        <p:nvSpPr>
          <p:cNvPr id="8" name="Content Placeholder 7">
            <a:extLst>
              <a:ext uri="{FF2B5EF4-FFF2-40B4-BE49-F238E27FC236}">
                <a16:creationId xmlns:a16="http://schemas.microsoft.com/office/drawing/2014/main" id="{DBE26C10-E99C-19D5-BEFD-ED852D78DA30}"/>
              </a:ext>
            </a:extLst>
          </p:cNvPr>
          <p:cNvSpPr>
            <a:spLocks noGrp="1"/>
          </p:cNvSpPr>
          <p:nvPr>
            <p:ph idx="1"/>
          </p:nvPr>
        </p:nvSpPr>
        <p:spPr/>
        <p:txBody>
          <a:bodyPr/>
          <a:lstStyle/>
          <a:p>
            <a:pPr>
              <a:buFont typeface="Wingdings" panose="05000000000000000000" pitchFamily="2" charset="2"/>
              <a:buChar char="ü"/>
            </a:pPr>
            <a:r>
              <a:rPr lang="en-US" dirty="0"/>
              <a:t> ACF and PACF plots can help us find appropriate values for parameters `p` and `q` . However, the interpretation of these plots is not always clear.</a:t>
            </a:r>
          </a:p>
          <a:p>
            <a:pPr>
              <a:buFont typeface="Wingdings" panose="05000000000000000000" pitchFamily="2" charset="2"/>
              <a:buChar char="ü"/>
            </a:pPr>
            <a:r>
              <a:rPr lang="en-US" dirty="0"/>
              <a:t> The numerical method consists in fitting the ARIMA model and observing the values of </a:t>
            </a:r>
            <a:r>
              <a:rPr lang="en-US" b="1" dirty="0"/>
              <a:t>AIC (Akaike Information Criterion)</a:t>
            </a:r>
            <a:r>
              <a:rPr lang="en-US" dirty="0"/>
              <a:t> and </a:t>
            </a:r>
            <a:r>
              <a:rPr lang="en-US" b="1" dirty="0"/>
              <a:t>BIC (Bayesian Information Criterion)</a:t>
            </a:r>
            <a:r>
              <a:rPr lang="en-US" dirty="0"/>
              <a:t>.</a:t>
            </a:r>
          </a:p>
          <a:p>
            <a:pPr>
              <a:buFont typeface="Wingdings" panose="05000000000000000000" pitchFamily="2" charset="2"/>
              <a:buChar char="ü"/>
            </a:pPr>
            <a:r>
              <a:rPr lang="en-US" dirty="0"/>
              <a:t> For both criterium the smaller the better.</a:t>
            </a:r>
          </a:p>
          <a:p>
            <a:pPr>
              <a:buFont typeface="Wingdings" panose="05000000000000000000" pitchFamily="2" charset="2"/>
              <a:buChar char="ü"/>
            </a:pPr>
            <a:r>
              <a:rPr lang="en-US" dirty="0"/>
              <a:t>Usually there is a agreement between AIC and BIC. If there is no agreement choose smaller AIC for a predictive model and smaller BIC for a explanatory model (less complex)</a:t>
            </a:r>
            <a:br>
              <a:rPr lang="en-US" dirty="0"/>
            </a:br>
            <a:endParaRPr lang="en-NL" dirty="0"/>
          </a:p>
        </p:txBody>
      </p:sp>
    </p:spTree>
    <p:extLst>
      <p:ext uri="{BB962C8B-B14F-4D97-AF65-F5344CB8AC3E}">
        <p14:creationId xmlns:p14="http://schemas.microsoft.com/office/powerpoint/2010/main" val="35701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pPr marL="0" indent="0">
              <a:buNone/>
            </a:pPr>
            <a:r>
              <a:rPr lang="en-US" sz="2000" b="1" dirty="0"/>
              <a:t>13:00 – 15:00</a:t>
            </a:r>
            <a:r>
              <a:rPr lang="en-US" sz="2000" dirty="0"/>
              <a:t> – Introduction to Time Series Forecasting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Introduction to Time Series Forecasting (Part 2 of 2)</a:t>
            </a:r>
          </a:p>
          <a:p>
            <a:endParaRPr lang="en-NL"/>
          </a:p>
          <a:p>
            <a:endParaRPr lang="en-NL"/>
          </a:p>
        </p:txBody>
      </p:sp>
    </p:spTree>
    <p:extLst>
      <p:ext uri="{BB962C8B-B14F-4D97-AF65-F5344CB8AC3E}">
        <p14:creationId xmlns:p14="http://schemas.microsoft.com/office/powerpoint/2010/main" val="167177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8EFA-6067-3DF1-AEFB-CB1403B2FC2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46781BD-20B2-0BAC-0AB9-ADEDDFCF8A46}"/>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049513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r>
              <a:rPr lang="en-US" b="1" i="0" dirty="0">
                <a:solidFill>
                  <a:srgbClr val="000000"/>
                </a:solidFill>
                <a:effectLst/>
                <a:latin typeface="Helvetica Neue"/>
              </a:rPr>
              <a:t>Box-Jenkins Method</a:t>
            </a:r>
            <a:endParaRPr lang="en-NL" dirty="0"/>
          </a:p>
        </p:txBody>
      </p:sp>
      <p:pic>
        <p:nvPicPr>
          <p:cNvPr id="3" name="Content Placeholder 2">
            <a:extLst>
              <a:ext uri="{FF2B5EF4-FFF2-40B4-BE49-F238E27FC236}">
                <a16:creationId xmlns:a16="http://schemas.microsoft.com/office/drawing/2014/main" id="{F84DA925-6339-28B6-F0AB-29153D4DD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75" y="2108200"/>
            <a:ext cx="6983575" cy="3760788"/>
          </a:xfrm>
        </p:spPr>
      </p:pic>
    </p:spTree>
    <p:extLst>
      <p:ext uri="{BB962C8B-B14F-4D97-AF65-F5344CB8AC3E}">
        <p14:creationId xmlns:p14="http://schemas.microsoft.com/office/powerpoint/2010/main" val="61891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614DE-4164-847E-6815-2BDA30771908}"/>
              </a:ext>
            </a:extLst>
          </p:cNvPr>
          <p:cNvSpPr txBox="1"/>
          <p:nvPr/>
        </p:nvSpPr>
        <p:spPr>
          <a:xfrm>
            <a:off x="216535" y="1034470"/>
            <a:ext cx="5879465" cy="5293757"/>
          </a:xfrm>
          <a:prstGeom prst="rect">
            <a:avLst/>
          </a:prstGeom>
          <a:noFill/>
        </p:spPr>
        <p:txBody>
          <a:bodyPr wrap="square" rtlCol="0">
            <a:spAutoFit/>
          </a:bodyPr>
          <a:lstStyle/>
          <a:p>
            <a:r>
              <a:rPr lang="en-US" sz="3200" b="1" dirty="0"/>
              <a:t>                            on time….</a:t>
            </a:r>
          </a:p>
          <a:p>
            <a:endParaRPr lang="en-US" dirty="0"/>
          </a:p>
          <a:p>
            <a:pPr marL="342900" indent="-342900">
              <a:buAutoNum type="arabicPeriod"/>
            </a:pPr>
            <a:r>
              <a:rPr lang="en-US" dirty="0"/>
              <a:t>Load sales_store_2_item_28.csv</a:t>
            </a:r>
          </a:p>
          <a:p>
            <a:pPr marL="342900" indent="-342900">
              <a:buAutoNum type="arabicPeriod"/>
            </a:pPr>
            <a:r>
              <a:rPr lang="en-US" dirty="0"/>
              <a:t>Apply Box-Jenkins Method</a:t>
            </a:r>
          </a:p>
          <a:p>
            <a:pPr marL="800100" lvl="1" indent="-342900">
              <a:buAutoNum type="arabicPeriod"/>
            </a:pPr>
            <a:r>
              <a:rPr lang="en-US" dirty="0"/>
              <a:t>STEP 1 : Identify</a:t>
            </a:r>
          </a:p>
          <a:p>
            <a:pPr marL="1257300" lvl="2" indent="-342900">
              <a:buAutoNum type="arabicPeriod"/>
            </a:pPr>
            <a:r>
              <a:rPr lang="en-US" dirty="0"/>
              <a:t>Visualize components</a:t>
            </a:r>
          </a:p>
          <a:p>
            <a:pPr marL="1257300" lvl="2" indent="-342900">
              <a:buAutoNum type="arabicPeriod"/>
            </a:pPr>
            <a:r>
              <a:rPr lang="en-US" dirty="0"/>
              <a:t>Stationary?</a:t>
            </a:r>
          </a:p>
          <a:p>
            <a:pPr marL="1257300" lvl="2" indent="-342900">
              <a:buAutoNum type="arabicPeriod"/>
            </a:pPr>
            <a:r>
              <a:rPr lang="en-US" dirty="0"/>
              <a:t>ACF plot</a:t>
            </a:r>
          </a:p>
          <a:p>
            <a:pPr marL="1257300" lvl="2" indent="-342900">
              <a:buAutoNum type="arabicPeriod"/>
            </a:pPr>
            <a:r>
              <a:rPr lang="en-US" dirty="0"/>
              <a:t>PACF plot</a:t>
            </a:r>
          </a:p>
          <a:p>
            <a:pPr marL="800100" lvl="1" indent="-342900">
              <a:buAutoNum type="arabicPeriod"/>
            </a:pPr>
            <a:r>
              <a:rPr lang="en-US" dirty="0"/>
              <a:t>STEP 2: Estimate coefficients numerically</a:t>
            </a:r>
          </a:p>
          <a:p>
            <a:pPr marL="1257300" lvl="2" indent="-342900">
              <a:buAutoNum type="arabicPeriod"/>
            </a:pPr>
            <a:r>
              <a:rPr lang="en-US" dirty="0"/>
              <a:t>Run model for different parameters (</a:t>
            </a:r>
            <a:r>
              <a:rPr lang="en-US" dirty="0" err="1"/>
              <a:t>p,d</a:t>
            </a:r>
            <a:r>
              <a:rPr lang="en-US" dirty="0"/>
              <a:t>)</a:t>
            </a:r>
          </a:p>
          <a:p>
            <a:pPr marL="1257300" lvl="2" indent="-342900">
              <a:buAutoNum type="arabicPeriod"/>
            </a:pPr>
            <a:r>
              <a:rPr lang="en-US" dirty="0"/>
              <a:t>Evaluate AIC and BIC</a:t>
            </a:r>
          </a:p>
          <a:p>
            <a:pPr marL="1257300" lvl="2" indent="-342900">
              <a:buAutoNum type="arabicPeriod"/>
            </a:pPr>
            <a:r>
              <a:rPr lang="en-US" dirty="0"/>
              <a:t>Choose parameters</a:t>
            </a:r>
          </a:p>
          <a:p>
            <a:pPr marL="800100" lvl="1" indent="-342900">
              <a:buAutoNum type="arabicPeriod"/>
            </a:pPr>
            <a:r>
              <a:rPr lang="en-US" dirty="0"/>
              <a:t>STEP 3: Evaluate model</a:t>
            </a:r>
          </a:p>
          <a:p>
            <a:pPr marL="1257300" lvl="2" indent="-342900">
              <a:buAutoNum type="arabicPeriod"/>
            </a:pPr>
            <a:r>
              <a:rPr lang="en-US" dirty="0"/>
              <a:t>Prob(Q) &lt; threshold (There are correlations)</a:t>
            </a:r>
          </a:p>
          <a:p>
            <a:pPr marL="1257300" lvl="2" indent="-342900">
              <a:buAutoNum type="arabicPeriod"/>
            </a:pPr>
            <a:r>
              <a:rPr lang="en-US" dirty="0"/>
              <a:t>Prob(JB) &lt; threshold (Residuals are NOT normally distributed)</a:t>
            </a:r>
          </a:p>
          <a:p>
            <a:pPr marL="800100" lvl="1" indent="-342900">
              <a:buAutoNum type="arabicPeriod"/>
            </a:pPr>
            <a:endParaRPr lang="en-NL" dirty="0"/>
          </a:p>
        </p:txBody>
      </p:sp>
      <p:pic>
        <p:nvPicPr>
          <p:cNvPr id="5" name="Picture 4">
            <a:extLst>
              <a:ext uri="{FF2B5EF4-FFF2-40B4-BE49-F238E27FC236}">
                <a16:creationId xmlns:a16="http://schemas.microsoft.com/office/drawing/2014/main" id="{AF6BC8D5-C1C0-A090-0FD1-526450F2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661554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C7BD-019E-E589-CBF6-72E2E9FEACC4}"/>
              </a:ext>
            </a:extLst>
          </p:cNvPr>
          <p:cNvSpPr>
            <a:spLocks noGrp="1"/>
          </p:cNvSpPr>
          <p:nvPr>
            <p:ph type="title"/>
          </p:nvPr>
        </p:nvSpPr>
        <p:spPr/>
        <p:txBody>
          <a:bodyPr/>
          <a:lstStyle/>
          <a:p>
            <a:r>
              <a:rPr lang="en-US" dirty="0"/>
              <a:t>Probable datasets</a:t>
            </a:r>
            <a:endParaRPr lang="en-NL" dirty="0"/>
          </a:p>
        </p:txBody>
      </p:sp>
      <p:sp>
        <p:nvSpPr>
          <p:cNvPr id="3" name="Content Placeholder 2">
            <a:extLst>
              <a:ext uri="{FF2B5EF4-FFF2-40B4-BE49-F238E27FC236}">
                <a16:creationId xmlns:a16="http://schemas.microsoft.com/office/drawing/2014/main" id="{84E64D98-C514-CB33-AC7A-373BD5604A8C}"/>
              </a:ext>
            </a:extLst>
          </p:cNvPr>
          <p:cNvSpPr>
            <a:spLocks noGrp="1"/>
          </p:cNvSpPr>
          <p:nvPr>
            <p:ph idx="1"/>
          </p:nvPr>
        </p:nvSpPr>
        <p:spPr/>
        <p:txBody>
          <a:bodyPr/>
          <a:lstStyle/>
          <a:p>
            <a:r>
              <a:rPr lang="en-US" dirty="0">
                <a:hlinkClick r:id="rId2"/>
              </a:rPr>
              <a:t>https://www.kaggle.com/datasets/kishorkhengare/cement-sales-demand/code</a:t>
            </a:r>
            <a:endParaRPr lang="en-US" dirty="0"/>
          </a:p>
          <a:p>
            <a:r>
              <a:rPr lang="en-US" dirty="0">
                <a:hlinkClick r:id="rId3"/>
              </a:rPr>
              <a:t>https://www.kaggle.com/code/kishorkhengare/notebook-cement-sales-and-demand-forecasting</a:t>
            </a:r>
            <a:endParaRPr lang="en-US" dirty="0"/>
          </a:p>
          <a:p>
            <a:r>
              <a:rPr lang="en-US" dirty="0">
                <a:hlinkClick r:id="rId4"/>
              </a:rPr>
              <a:t>https://www.kaggle.com/datasets/ujjwalchowdhury/walmartcleaned</a:t>
            </a:r>
            <a:endParaRPr lang="en-US" dirty="0"/>
          </a:p>
          <a:p>
            <a:r>
              <a:rPr lang="en-US" dirty="0">
                <a:hlinkClick r:id="rId5"/>
              </a:rPr>
              <a:t>https://public.tableau.com/app/resources/sample-data</a:t>
            </a:r>
            <a:endParaRPr lang="en-US" dirty="0"/>
          </a:p>
          <a:p>
            <a:endParaRPr lang="en-NL" dirty="0"/>
          </a:p>
        </p:txBody>
      </p:sp>
    </p:spTree>
    <p:extLst>
      <p:ext uri="{BB962C8B-B14F-4D97-AF65-F5344CB8AC3E}">
        <p14:creationId xmlns:p14="http://schemas.microsoft.com/office/powerpoint/2010/main" val="3507140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lstStyle/>
          <a:p>
            <a:r>
              <a:rPr lang="en-US" dirty="0">
                <a:hlinkClick r:id="rId2"/>
              </a:rPr>
              <a:t>https://facebook.github.io/prophet/</a:t>
            </a:r>
            <a:endParaRPr lang="en-US" dirty="0"/>
          </a:p>
          <a:p>
            <a:r>
              <a:rPr lang="en-US" dirty="0">
                <a:hlinkClick r:id="rId3"/>
              </a:rPr>
              <a:t>https://github.com/facebook/prophet</a:t>
            </a:r>
            <a:endParaRPr lang="en-US" dirty="0"/>
          </a:p>
          <a:p>
            <a:r>
              <a:rPr lang="en-US" dirty="0"/>
              <a:t>Example Prophet using holidays and weather effects: </a:t>
            </a:r>
            <a:r>
              <a:rPr lang="en-US" dirty="0">
                <a:hlinkClick r:id="rId4"/>
              </a:rPr>
              <a:t>https://nbviewer.org/github/nicolasfauchereau/Auckland_Cycling/blob/master/notebooks/Auckland_cycling_and_weather.ipynb</a:t>
            </a:r>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1043692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3A834-92AD-8243-3A86-FDB9DAAA4675}"/>
              </a:ext>
            </a:extLst>
          </p:cNvPr>
          <p:cNvPicPr>
            <a:picLocks noChangeAspect="1"/>
          </p:cNvPicPr>
          <p:nvPr/>
        </p:nvPicPr>
        <p:blipFill>
          <a:blip r:embed="rId2"/>
          <a:stretch>
            <a:fillRect/>
          </a:stretch>
        </p:blipFill>
        <p:spPr>
          <a:xfrm>
            <a:off x="4145111" y="2148729"/>
            <a:ext cx="3901778" cy="2560542"/>
          </a:xfrm>
          <a:prstGeom prst="rect">
            <a:avLst/>
          </a:prstGeom>
        </p:spPr>
      </p:pic>
    </p:spTree>
    <p:extLst>
      <p:ext uri="{BB962C8B-B14F-4D97-AF65-F5344CB8AC3E}">
        <p14:creationId xmlns:p14="http://schemas.microsoft.com/office/powerpoint/2010/main" val="3972111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87AA-AB4E-3CE2-7382-586692D03873}"/>
              </a:ext>
            </a:extLst>
          </p:cNvPr>
          <p:cNvSpPr>
            <a:spLocks noGrp="1"/>
          </p:cNvSpPr>
          <p:nvPr>
            <p:ph type="title"/>
          </p:nvPr>
        </p:nvSpPr>
        <p:spPr/>
        <p:txBody>
          <a:bodyPr/>
          <a:lstStyle/>
          <a:p>
            <a:r>
              <a:rPr lang="en-US" dirty="0"/>
              <a:t>Thanks!</a:t>
            </a:r>
            <a:endParaRPr lang="en-NL" dirty="0"/>
          </a:p>
        </p:txBody>
      </p:sp>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sp>
        <p:nvSpPr>
          <p:cNvPr id="4" name="Text Placeholder 3">
            <a:extLst>
              <a:ext uri="{FF2B5EF4-FFF2-40B4-BE49-F238E27FC236}">
                <a16:creationId xmlns:a16="http://schemas.microsoft.com/office/drawing/2014/main" id="{85C7FB53-6A89-CFC1-26F0-D07363B3E426}"/>
              </a:ext>
            </a:extLst>
          </p:cNvPr>
          <p:cNvSpPr>
            <a:spLocks noGrp="1"/>
          </p:cNvSpPr>
          <p:nvPr>
            <p:ph type="body" sz="half" idx="2"/>
          </p:nvPr>
        </p:nvSpPr>
        <p:spPr/>
        <p:txBody>
          <a:bodyPr/>
          <a:lstStyle/>
          <a:p>
            <a:r>
              <a:rPr lang="en-US" dirty="0" err="1"/>
              <a:t>mkb</a:t>
            </a:r>
            <a:endParaRPr lang="en-NL" dirty="0"/>
          </a:p>
        </p:txBody>
      </p:sp>
    </p:spTree>
    <p:extLst>
      <p:ext uri="{BB962C8B-B14F-4D97-AF65-F5344CB8AC3E}">
        <p14:creationId xmlns:p14="http://schemas.microsoft.com/office/powerpoint/2010/main" val="68002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6DDD-1016-10FE-8BA0-6FAB8FB6B614}"/>
              </a:ext>
            </a:extLst>
          </p:cNvPr>
          <p:cNvSpPr>
            <a:spLocks noGrp="1"/>
          </p:cNvSpPr>
          <p:nvPr>
            <p:ph type="title"/>
          </p:nvPr>
        </p:nvSpPr>
        <p:spPr/>
        <p:txBody>
          <a:bodyPr/>
          <a:lstStyle/>
          <a:p>
            <a:r>
              <a:rPr lang="en-US" dirty="0"/>
              <a:t>Datasets</a:t>
            </a:r>
            <a:endParaRPr lang="en-NL" dirty="0"/>
          </a:p>
        </p:txBody>
      </p:sp>
      <p:sp>
        <p:nvSpPr>
          <p:cNvPr id="3" name="Content Placeholder 2">
            <a:extLst>
              <a:ext uri="{FF2B5EF4-FFF2-40B4-BE49-F238E27FC236}">
                <a16:creationId xmlns:a16="http://schemas.microsoft.com/office/drawing/2014/main" id="{2BFF071D-800B-AC6B-26BB-2A6D35FD794B}"/>
              </a:ext>
            </a:extLst>
          </p:cNvPr>
          <p:cNvSpPr>
            <a:spLocks noGrp="1"/>
          </p:cNvSpPr>
          <p:nvPr>
            <p:ph idx="1"/>
          </p:nvPr>
        </p:nvSpPr>
        <p:spPr/>
        <p:txBody>
          <a:bodyPr/>
          <a:lstStyle/>
          <a:p>
            <a:r>
              <a:rPr lang="en-US" dirty="0"/>
              <a:t>Some datasets are made available in GitHub. Mostly from Google trends. These will be used to explore time series properties.</a:t>
            </a:r>
          </a:p>
          <a:p>
            <a:r>
              <a:rPr lang="en-US" dirty="0"/>
              <a:t>The main dataset can be found and download at </a:t>
            </a:r>
            <a:r>
              <a:rPr lang="en-US" dirty="0">
                <a:hlinkClick r:id="rId2"/>
              </a:rPr>
              <a:t>https://www.kaggle.com/competitions/demand-forecasting-kernels-only/data</a:t>
            </a:r>
            <a:r>
              <a:rPr lang="en-US" dirty="0"/>
              <a:t> . You can find the description of the dataset there.</a:t>
            </a:r>
          </a:p>
          <a:p>
            <a:r>
              <a:rPr lang="en-US" dirty="0"/>
              <a:t>This will be the main dataset used to explore the forecasting models presented here.</a:t>
            </a:r>
          </a:p>
          <a:p>
            <a:r>
              <a:rPr lang="en-US" dirty="0"/>
              <a:t>Some suggestions of datasets for further exploration are given at the end of this presentation.</a:t>
            </a:r>
          </a:p>
        </p:txBody>
      </p:sp>
    </p:spTree>
    <p:extLst>
      <p:ext uri="{BB962C8B-B14F-4D97-AF65-F5344CB8AC3E}">
        <p14:creationId xmlns:p14="http://schemas.microsoft.com/office/powerpoint/2010/main" val="3587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70C8-6119-A16C-A044-D3856F123CE7}"/>
              </a:ext>
            </a:extLst>
          </p:cNvPr>
          <p:cNvSpPr>
            <a:spLocks noGrp="1"/>
          </p:cNvSpPr>
          <p:nvPr>
            <p:ph type="title"/>
          </p:nvPr>
        </p:nvSpPr>
        <p:spPr/>
        <p:txBody>
          <a:bodyPr>
            <a:noAutofit/>
          </a:bodyPr>
          <a:lstStyle/>
          <a:p>
            <a:pPr fontAlgn="base"/>
            <a:r>
              <a:rPr lang="en-US" sz="4000" b="1" i="0" dirty="0">
                <a:solidFill>
                  <a:schemeClr val="tx1"/>
                </a:solidFill>
                <a:effectLst/>
                <a:latin typeface="zeitung"/>
              </a:rPr>
              <a:t>Store Item Demand Forecasting Challenge</a:t>
            </a:r>
            <a:br>
              <a:rPr lang="en-US" sz="4000" b="1" i="0" dirty="0">
                <a:solidFill>
                  <a:schemeClr val="tx1"/>
                </a:solidFill>
                <a:effectLst/>
                <a:latin typeface="zeitung"/>
              </a:rPr>
            </a:br>
            <a:r>
              <a:rPr lang="en-US" sz="4000" b="0" i="0" dirty="0">
                <a:solidFill>
                  <a:schemeClr val="tx1"/>
                </a:solidFill>
                <a:effectLst/>
                <a:latin typeface="inherit"/>
              </a:rPr>
              <a:t>Predict 3 months of item sales at different stores</a:t>
            </a:r>
            <a:endParaRPr lang="en-NL" sz="4000" dirty="0">
              <a:solidFill>
                <a:schemeClr val="tx1"/>
              </a:solidFill>
            </a:endParaRPr>
          </a:p>
        </p:txBody>
      </p:sp>
      <p:sp>
        <p:nvSpPr>
          <p:cNvPr id="3" name="Content Placeholder 2">
            <a:extLst>
              <a:ext uri="{FF2B5EF4-FFF2-40B4-BE49-F238E27FC236}">
                <a16:creationId xmlns:a16="http://schemas.microsoft.com/office/drawing/2014/main" id="{F880B96C-5A1F-B191-CD4C-F2C7C29BA20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b="0" i="0" dirty="0">
                <a:solidFill>
                  <a:srgbClr val="000000"/>
                </a:solidFill>
                <a:effectLst/>
                <a:latin typeface="Helvetica Neue"/>
              </a:rPr>
              <a:t> 5 years of store-item sales (01-01-2013 until 31-12-2017)</a:t>
            </a:r>
          </a:p>
          <a:p>
            <a:pPr>
              <a:buFont typeface="Wingdings" panose="05000000000000000000" pitchFamily="2" charset="2"/>
              <a:buChar char="§"/>
            </a:pPr>
            <a:r>
              <a:rPr lang="en-US" b="0" i="0" dirty="0">
                <a:solidFill>
                  <a:srgbClr val="000000"/>
                </a:solidFill>
                <a:effectLst/>
                <a:latin typeface="Helvetica Neue"/>
              </a:rPr>
              <a:t> Kaggle objective forecast 3 months (01-01-2018 until 31-03-2018) of sales for 50 different items at 10 different stores.</a:t>
            </a:r>
          </a:p>
          <a:p>
            <a:pPr>
              <a:buFont typeface="Wingdings" panose="05000000000000000000" pitchFamily="2" charset="2"/>
              <a:buChar char="§"/>
            </a:pPr>
            <a:r>
              <a:rPr lang="en-US" dirty="0">
                <a:solidFill>
                  <a:srgbClr val="000000"/>
                </a:solidFill>
                <a:latin typeface="Helvetica Neue"/>
              </a:rPr>
              <a:t> Our objective </a:t>
            </a:r>
            <a:r>
              <a:rPr lang="en-US" b="0" i="0" dirty="0">
                <a:solidFill>
                  <a:srgbClr val="000000"/>
                </a:solidFill>
                <a:effectLst/>
                <a:latin typeface="Helvetica Neue"/>
              </a:rPr>
              <a:t>forecast 3 months (01-01-2018 until 31-03-2018) of sales for item 28 at store. Download this data from data/processed/sales_store_2_item_28.csv.</a:t>
            </a:r>
          </a:p>
          <a:p>
            <a:pPr>
              <a:buFont typeface="Wingdings" panose="05000000000000000000" pitchFamily="2" charset="2"/>
              <a:buChar char="§"/>
            </a:pPr>
            <a:r>
              <a:rPr lang="en-US" dirty="0">
                <a:solidFill>
                  <a:srgbClr val="000000"/>
                </a:solidFill>
                <a:latin typeface="Helvetica Neue"/>
              </a:rPr>
              <a:t> For both models presented here (ARIMA and Prophet) you need to</a:t>
            </a:r>
            <a:r>
              <a:rPr lang="en-US" dirty="0">
                <a:effectLst/>
              </a:rPr>
              <a:t> forecast the sales of each product in each store individually. This can be done by using the model for each product-store combination and then combining the results.</a:t>
            </a:r>
          </a:p>
          <a:p>
            <a:pPr>
              <a:buFont typeface="Wingdings" panose="05000000000000000000" pitchFamily="2" charset="2"/>
              <a:buChar char="§"/>
            </a:pPr>
            <a:r>
              <a:rPr lang="en-US" dirty="0"/>
              <a:t> </a:t>
            </a:r>
            <a:r>
              <a:rPr lang="en-US" b="1" dirty="0"/>
              <a:t>Is there a forecasting model that can be applied to the whole dataset at once?</a:t>
            </a:r>
            <a:r>
              <a:rPr lang="en-US" dirty="0">
                <a:effectLst/>
              </a:rPr>
              <a:t> Yes, there are other forecasting models such as exponential smoothing and neural networks that can be applied to a dataset as a whole.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5987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5C50-D22B-895E-1256-5FFC9D48A258}"/>
              </a:ext>
            </a:extLst>
          </p:cNvPr>
          <p:cNvSpPr>
            <a:spLocks noGrp="1"/>
          </p:cNvSpPr>
          <p:nvPr>
            <p:ph type="title"/>
          </p:nvPr>
        </p:nvSpPr>
        <p:spPr/>
        <p:txBody>
          <a:bodyPr/>
          <a:lstStyle/>
          <a:p>
            <a:r>
              <a:rPr lang="en-US" dirty="0"/>
              <a:t>EDA</a:t>
            </a:r>
            <a:endParaRPr lang="en-NL" dirty="0"/>
          </a:p>
        </p:txBody>
      </p:sp>
      <p:pic>
        <p:nvPicPr>
          <p:cNvPr id="1026" name="Picture 2">
            <a:extLst>
              <a:ext uri="{FF2B5EF4-FFF2-40B4-BE49-F238E27FC236}">
                <a16:creationId xmlns:a16="http://schemas.microsoft.com/office/drawing/2014/main" id="{73821362-6D78-C1B4-E1CE-6695DF78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3" y="1955938"/>
            <a:ext cx="5772150" cy="2129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F74154-692D-D8FF-1063-5B7C87A8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 y="4084983"/>
            <a:ext cx="11325225" cy="248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2FE-DA04-02E4-660C-284BDBCDD444}"/>
              </a:ext>
            </a:extLst>
          </p:cNvPr>
          <p:cNvSpPr>
            <a:spLocks noGrp="1"/>
          </p:cNvSpPr>
          <p:nvPr>
            <p:ph type="title"/>
          </p:nvPr>
        </p:nvSpPr>
        <p:spPr/>
        <p:txBody>
          <a:bodyPr/>
          <a:lstStyle/>
          <a:p>
            <a:r>
              <a:rPr lang="en-US" dirty="0"/>
              <a:t>EDA</a:t>
            </a:r>
            <a:endParaRPr lang="en-NL" dirty="0"/>
          </a:p>
        </p:txBody>
      </p:sp>
      <p:pic>
        <p:nvPicPr>
          <p:cNvPr id="2050" name="Picture 2">
            <a:extLst>
              <a:ext uri="{FF2B5EF4-FFF2-40B4-BE49-F238E27FC236}">
                <a16:creationId xmlns:a16="http://schemas.microsoft.com/office/drawing/2014/main" id="{572F7C0D-D732-21B8-4B47-D0124D7A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391" y="1947924"/>
            <a:ext cx="2932664" cy="2095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4DBE7-708A-4D94-B75C-E772B71F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21" y="4223807"/>
            <a:ext cx="2932665" cy="2095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69809A-5A7B-A8EB-B936-E233D262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01" y="4223807"/>
            <a:ext cx="3725514" cy="21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F0626D-EE5F-BCD8-86FA-8FE480B14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446" y="1947924"/>
            <a:ext cx="3814969" cy="2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a Time Series?</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sz="2000" b="0" i="0" dirty="0">
                <a:solidFill>
                  <a:srgbClr val="0B0B0B"/>
                </a:solidFill>
                <a:effectLst/>
              </a:rPr>
              <a:t>A time series is a sequence of data points with the follow characteristics </a:t>
            </a:r>
          </a:p>
          <a:p>
            <a:pPr>
              <a:buFont typeface="Wingdings" panose="05000000000000000000" pitchFamily="2" charset="2"/>
              <a:buChar char="§"/>
            </a:pPr>
            <a:r>
              <a:rPr lang="en-US" sz="2000" b="0" i="0" dirty="0">
                <a:solidFill>
                  <a:srgbClr val="0B0B0B"/>
                </a:solidFill>
                <a:effectLst/>
              </a:rPr>
              <a:t> Sequence of </a:t>
            </a:r>
            <a:r>
              <a:rPr lang="en-US" sz="2000" b="0" i="0" dirty="0">
                <a:solidFill>
                  <a:srgbClr val="0B0B0B"/>
                </a:solidFill>
              </a:rPr>
              <a:t>d</a:t>
            </a:r>
            <a:r>
              <a:rPr lang="en-US" sz="2000" dirty="0">
                <a:effectLst/>
              </a:rPr>
              <a:t>ata points taken over a continuous time interval</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a:t>
            </a:r>
            <a:r>
              <a:rPr lang="en-US" sz="2000" dirty="0">
                <a:effectLst/>
              </a:rPr>
              <a:t>Each data point is a measurement taken at successive points in time</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There is equal spacing between every two consecutive measurements</a:t>
            </a:r>
          </a:p>
          <a:p>
            <a:pPr>
              <a:buFont typeface="Wingdings" panose="05000000000000000000" pitchFamily="2" charset="2"/>
              <a:buChar char="§"/>
            </a:pPr>
            <a:r>
              <a:rPr lang="en-US" sz="2000" b="0" i="0" dirty="0">
                <a:solidFill>
                  <a:srgbClr val="0B0B0B"/>
                </a:solidFill>
                <a:effectLst/>
              </a:rPr>
              <a:t> </a:t>
            </a:r>
            <a:r>
              <a:rPr lang="en-US" sz="2000" dirty="0">
                <a:effectLst/>
              </a:rPr>
              <a:t>Each time unit within the interval has no more than one data point</a:t>
            </a:r>
            <a:endParaRPr lang="en-US" sz="2000" b="0" i="0" dirty="0">
              <a:solidFill>
                <a:srgbClr val="0B0B0B"/>
              </a:solidFill>
              <a:effectLst/>
            </a:endParaRPr>
          </a:p>
          <a:p>
            <a:endParaRPr lang="en-NL" dirty="0"/>
          </a:p>
        </p:txBody>
      </p:sp>
    </p:spTree>
    <p:extLst>
      <p:ext uri="{BB962C8B-B14F-4D97-AF65-F5344CB8AC3E}">
        <p14:creationId xmlns:p14="http://schemas.microsoft.com/office/powerpoint/2010/main" val="355909989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3269</Words>
  <Application>Microsoft Office PowerPoint</Application>
  <PresentationFormat>Widescreen</PresentationFormat>
  <Paragraphs>266</Paragraphs>
  <Slides>49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Bookman Old Style</vt:lpstr>
      <vt:lpstr>Calibri</vt:lpstr>
      <vt:lpstr>Franklin Gothic Book</vt:lpstr>
      <vt:lpstr>Helvetica Neue</vt:lpstr>
      <vt:lpstr>inherit</vt:lpstr>
      <vt:lpstr>var(--chakra-fonts-heading)</vt:lpstr>
      <vt:lpstr>Wingdings</vt:lpstr>
      <vt:lpstr>zeitung</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Datasets</vt:lpstr>
      <vt:lpstr>Store Item Demand Forecasting Challenge Predict 3 months of item sales at different stores</vt:lpstr>
      <vt:lpstr>EDA</vt:lpstr>
      <vt:lpstr>EDA</vt:lpstr>
      <vt:lpstr>What is a Time Series?</vt:lpstr>
      <vt:lpstr>What is Forecasting?</vt:lpstr>
      <vt:lpstr>PowerPoint Presentation</vt:lpstr>
      <vt:lpstr>Examples of Forecasting Applications</vt:lpstr>
      <vt:lpstr>The Business Problem</vt:lpstr>
      <vt:lpstr>Time Series Components</vt:lpstr>
      <vt:lpstr>PowerPoint Presentation</vt:lpstr>
      <vt:lpstr>Trend</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Making Time Series Stationary</vt:lpstr>
      <vt:lpstr>ARIMA models</vt:lpstr>
      <vt:lpstr>Auto Regressive Integrated Moving Average models</vt:lpstr>
      <vt:lpstr>Non-seasonal ARIMA</vt:lpstr>
      <vt:lpstr>Stationarity and ways of making TS stationary.</vt:lpstr>
      <vt:lpstr>Autocorrelation Function (ACF) Plot (correlogram)</vt:lpstr>
      <vt:lpstr>Partial Autocorrelation Function Plot</vt:lpstr>
      <vt:lpstr>Autoregressive (AR) Component (p)</vt:lpstr>
      <vt:lpstr>Moving Average (MA) Component (q)</vt:lpstr>
      <vt:lpstr>Integrated (I) Component (d)</vt:lpstr>
      <vt:lpstr>Seasonal ARIMA Models</vt:lpstr>
      <vt:lpstr>Seasonal Differencing</vt:lpstr>
      <vt:lpstr>Seasonal AR and MA Terms (P, Q)</vt:lpstr>
      <vt:lpstr>Estimating coefficients numerically</vt:lpstr>
      <vt:lpstr>PowerPoint Presentation</vt:lpstr>
      <vt:lpstr>Box-Jenkins Method</vt:lpstr>
      <vt:lpstr>PowerPoint Presentation</vt:lpstr>
      <vt:lpstr>Forecasting with Facebook Prophet </vt:lpstr>
      <vt:lpstr>Facebook Prophet</vt:lpstr>
      <vt:lpstr>Probable datasets</vt:lpstr>
      <vt:lpstr>Links</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33</cp:revision>
  <dcterms:created xsi:type="dcterms:W3CDTF">2023-03-10T12:50:52Z</dcterms:created>
  <dcterms:modified xsi:type="dcterms:W3CDTF">2023-04-22T08:25:34Z</dcterms:modified>
</cp:coreProperties>
</file>